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89" r:id="rId3"/>
    <p:sldId id="284" r:id="rId4"/>
    <p:sldId id="285" r:id="rId5"/>
    <p:sldId id="286" r:id="rId6"/>
    <p:sldId id="287" r:id="rId7"/>
    <p:sldId id="274" r:id="rId8"/>
    <p:sldId id="283" r:id="rId9"/>
    <p:sldId id="280" r:id="rId10"/>
    <p:sldId id="281" r:id="rId11"/>
    <p:sldId id="268" r:id="rId12"/>
    <p:sldId id="269" r:id="rId13"/>
    <p:sldId id="272" r:id="rId14"/>
    <p:sldId id="273" r:id="rId15"/>
    <p:sldId id="270" r:id="rId16"/>
    <p:sldId id="261" r:id="rId17"/>
    <p:sldId id="262" r:id="rId18"/>
    <p:sldId id="290" r:id="rId19"/>
    <p:sldId id="263" r:id="rId20"/>
    <p:sldId id="264" r:id="rId21"/>
    <p:sldId id="265" r:id="rId22"/>
    <p:sldId id="266" r:id="rId23"/>
    <p:sldId id="298" r:id="rId24"/>
    <p:sldId id="267" r:id="rId25"/>
    <p:sldId id="291" r:id="rId26"/>
    <p:sldId id="292" r:id="rId27"/>
    <p:sldId id="293" r:id="rId28"/>
    <p:sldId id="294" r:id="rId29"/>
    <p:sldId id="295" r:id="rId30"/>
    <p:sldId id="296" r:id="rId31"/>
    <p:sldId id="29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8"/>
    <p:restoredTop sz="94674"/>
  </p:normalViewPr>
  <p:slideViewPr>
    <p:cSldViewPr snapToGrid="0" snapToObjects="1">
      <p:cViewPr varScale="1">
        <p:scale>
          <a:sx n="130" d="100"/>
          <a:sy n="130" d="100"/>
        </p:scale>
        <p:origin x="1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667D07-C21D-D54D-A7E4-16C25DAC4B0F}" type="datetimeFigureOut">
              <a:rPr lang="en-US" smtClean="0"/>
              <a:t>5/22/18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DD251-4E97-6A4D-B0F1-6660BA68A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80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965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25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437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683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07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00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78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18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5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3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32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8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3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DA33-8EA7-4D4D-9260-2FF300024FC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3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BDA33-8EA7-4D4D-9260-2FF300024FC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7145F-3799-324D-9650-0FF10A007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4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Spark SQL Streaming (Structured Streaming)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45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026509"/>
            <a:ext cx="10515600" cy="1806918"/>
          </a:xfrm>
        </p:spPr>
        <p:txBody>
          <a:bodyPr/>
          <a:lstStyle/>
          <a:p>
            <a:pPr algn="ctr"/>
            <a:r>
              <a:rPr lang="en-US" dirty="0" smtClean="0"/>
              <a:t>Structured streaming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1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374414" cy="2852737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The simplest way to perform streaming analytics is not having to </a:t>
            </a:r>
            <a:r>
              <a:rPr lang="en-US" sz="4000" b="1" dirty="0"/>
              <a:t>reason</a:t>
            </a:r>
            <a:r>
              <a:rPr lang="en-US" sz="4000" dirty="0"/>
              <a:t> about streaming at all</a:t>
            </a:r>
          </a:p>
        </p:txBody>
      </p:sp>
    </p:spTree>
    <p:extLst>
      <p:ext uri="{BB962C8B-B14F-4D97-AF65-F5344CB8AC3E}">
        <p14:creationId xmlns:p14="http://schemas.microsoft.com/office/powerpoint/2010/main" val="160782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Streaming – Processing Modes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3800" y="1690688"/>
            <a:ext cx="4680000" cy="27091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5021" y="2645556"/>
            <a:ext cx="54085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Input</a:t>
            </a:r>
            <a:r>
              <a:rPr lang="en-US" b="1" dirty="0"/>
              <a:t>: </a:t>
            </a:r>
            <a:r>
              <a:rPr lang="en-US" dirty="0"/>
              <a:t>data from source as an append-only table 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Trigger</a:t>
            </a:r>
            <a:r>
              <a:rPr lang="en-US" b="1" dirty="0"/>
              <a:t>: </a:t>
            </a:r>
            <a:r>
              <a:rPr lang="en-US" dirty="0" smtClean="0"/>
              <a:t>how frequently </a:t>
            </a:r>
            <a:r>
              <a:rPr lang="en-US" dirty="0"/>
              <a:t>to check input for </a:t>
            </a:r>
            <a:r>
              <a:rPr lang="en-US" dirty="0" smtClean="0"/>
              <a:t>new data </a:t>
            </a:r>
          </a:p>
          <a:p>
            <a:endParaRPr lang="en-US" dirty="0"/>
          </a:p>
          <a:p>
            <a:r>
              <a:rPr lang="en-US" b="1" dirty="0" smtClean="0"/>
              <a:t>Query</a:t>
            </a:r>
            <a:r>
              <a:rPr lang="en-US" b="1" dirty="0"/>
              <a:t>: </a:t>
            </a:r>
            <a:r>
              <a:rPr lang="en-US" dirty="0"/>
              <a:t>operations on input usual map/filter/reduce </a:t>
            </a:r>
            <a:r>
              <a:rPr lang="en-US" dirty="0" smtClean="0"/>
              <a:t>new window</a:t>
            </a:r>
            <a:r>
              <a:rPr lang="en-US" dirty="0"/>
              <a:t>, session ops</a:t>
            </a:r>
          </a:p>
        </p:txBody>
      </p:sp>
    </p:spTree>
    <p:extLst>
      <p:ext uri="{BB962C8B-B14F-4D97-AF65-F5344CB8AC3E}">
        <p14:creationId xmlns:p14="http://schemas.microsoft.com/office/powerpoint/2010/main" val="100968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Streaming – Processing Modes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3800" y="1690688"/>
            <a:ext cx="4680000" cy="40423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9378" y="2696189"/>
            <a:ext cx="54766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Result: </a:t>
            </a:r>
            <a:r>
              <a:rPr lang="en-US" dirty="0"/>
              <a:t>final operated table updated every </a:t>
            </a:r>
            <a:r>
              <a:rPr lang="en-US" dirty="0" smtClean="0"/>
              <a:t>trigger interval </a:t>
            </a:r>
          </a:p>
          <a:p>
            <a:endParaRPr lang="en-US" dirty="0"/>
          </a:p>
          <a:p>
            <a:r>
              <a:rPr lang="en-US" b="1" dirty="0" smtClean="0"/>
              <a:t>Output: </a:t>
            </a:r>
            <a:r>
              <a:rPr lang="en-US" dirty="0" smtClean="0"/>
              <a:t>what </a:t>
            </a:r>
            <a:r>
              <a:rPr lang="en-US" dirty="0"/>
              <a:t>part of result to write to data sink after every trigger 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Complete </a:t>
            </a:r>
            <a:r>
              <a:rPr lang="en-US" b="1" dirty="0"/>
              <a:t>output: </a:t>
            </a:r>
            <a:r>
              <a:rPr lang="en-US" dirty="0"/>
              <a:t>Write full result table every </a:t>
            </a:r>
            <a:r>
              <a:rPr lang="en-US" dirty="0" smtClean="0"/>
              <a:t>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5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Streaming – Processing Modes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3800" y="1690688"/>
            <a:ext cx="4680000" cy="42294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0196" y="2318696"/>
            <a:ext cx="601169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Result: </a:t>
            </a:r>
            <a:r>
              <a:rPr lang="en-US" dirty="0" smtClean="0"/>
              <a:t>final </a:t>
            </a:r>
            <a:r>
              <a:rPr lang="en-US" dirty="0"/>
              <a:t>operated table updated every </a:t>
            </a:r>
            <a:r>
              <a:rPr lang="en-US" dirty="0" smtClean="0"/>
              <a:t>trigger interval </a:t>
            </a:r>
          </a:p>
          <a:p>
            <a:endParaRPr lang="en-US" dirty="0"/>
          </a:p>
          <a:p>
            <a:r>
              <a:rPr lang="en-US" b="1" dirty="0" smtClean="0"/>
              <a:t>Output</a:t>
            </a:r>
            <a:r>
              <a:rPr lang="en-US" b="1" dirty="0"/>
              <a:t>: </a:t>
            </a:r>
            <a:r>
              <a:rPr lang="en-US" dirty="0"/>
              <a:t>what part of result to write to data sink after every trigger 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Complete </a:t>
            </a:r>
            <a:r>
              <a:rPr lang="en-US" b="1" dirty="0"/>
              <a:t>output: </a:t>
            </a:r>
            <a:r>
              <a:rPr lang="en-US" dirty="0"/>
              <a:t>Write full result table every time 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Delta </a:t>
            </a:r>
            <a:r>
              <a:rPr lang="en-US" b="1" dirty="0"/>
              <a:t>output: </a:t>
            </a:r>
            <a:r>
              <a:rPr lang="en-US" dirty="0"/>
              <a:t>Write only the rows that changed in result from previous batch 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Append </a:t>
            </a:r>
            <a:r>
              <a:rPr lang="en-US" b="1" dirty="0"/>
              <a:t>output: </a:t>
            </a:r>
            <a:r>
              <a:rPr lang="en-US" dirty="0"/>
              <a:t>Write only new rows </a:t>
            </a:r>
            <a:endParaRPr lang="en-US" dirty="0" smtClean="0"/>
          </a:p>
          <a:p>
            <a:endParaRPr lang="en-US" dirty="0"/>
          </a:p>
          <a:p>
            <a:endParaRPr lang="en-US" i="1" dirty="0" smtClean="0"/>
          </a:p>
          <a:p>
            <a:endParaRPr lang="en-US" i="1" dirty="0"/>
          </a:p>
          <a:p>
            <a:r>
              <a:rPr lang="en-US" i="1" dirty="0" smtClean="0"/>
              <a:t>*Not all output modes are feasible with all queries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1375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</a:t>
            </a:r>
            <a:r>
              <a:rPr lang="mr-IN" dirty="0" smtClean="0"/>
              <a:t>–</a:t>
            </a:r>
            <a:r>
              <a:rPr lang="en-US" dirty="0" smtClean="0"/>
              <a:t> Dataset/</a:t>
            </a:r>
            <a:r>
              <a:rPr lang="en-US" dirty="0" err="1" smtClean="0"/>
              <a:t>DataFrame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087" y="1825625"/>
            <a:ext cx="86658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7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Anatomy of a Steaming Query</a:t>
            </a:r>
            <a:br>
              <a:rPr lang="en-US" sz="4000" dirty="0" smtClean="0"/>
            </a:br>
            <a:r>
              <a:rPr lang="en-US" sz="4000" dirty="0" smtClean="0"/>
              <a:t> </a:t>
            </a:r>
            <a:br>
              <a:rPr lang="en-US" sz="4000" dirty="0" smtClean="0"/>
            </a:br>
            <a:r>
              <a:rPr lang="en-US" dirty="0" smtClean="0"/>
              <a:t>Streaming word 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77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</a:t>
            </a:r>
            <a:r>
              <a:rPr lang="en-US" dirty="0" smtClean="0"/>
              <a:t>Streaming Query: Step 0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202" y="2222090"/>
            <a:ext cx="6856379" cy="3200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from</a:t>
            </a:r>
            <a:r>
              <a:rPr lang="en-US" sz="2000" dirty="0"/>
              <a:t> </a:t>
            </a:r>
            <a:r>
              <a:rPr lang="en-US" sz="2000" b="1" dirty="0" err="1"/>
              <a:t>pyspark.sql</a:t>
            </a:r>
            <a:r>
              <a:rPr lang="en-US" sz="2000" dirty="0"/>
              <a:t> </a:t>
            </a:r>
            <a:r>
              <a:rPr lang="en-US" sz="2000" b="1" dirty="0"/>
              <a:t>import</a:t>
            </a:r>
            <a:r>
              <a:rPr lang="en-US" sz="2000" dirty="0"/>
              <a:t> 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 smtClean="0"/>
              <a:t>SparkSession</a:t>
            </a:r>
            <a:r>
              <a:rPr lang="en-US" sz="2000" dirty="0" smtClean="0"/>
              <a:t> </a:t>
            </a:r>
            <a:r>
              <a:rPr lang="en-US" sz="2000" dirty="0"/>
              <a:t>spark = </a:t>
            </a:r>
            <a:r>
              <a:rPr lang="en-US" sz="2000" dirty="0" err="1"/>
              <a:t>SparkSession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.builder</a:t>
            </a:r>
          </a:p>
          <a:p>
            <a:pPr marL="0" indent="0">
              <a:buNone/>
            </a:pPr>
            <a:r>
              <a:rPr lang="en-US" sz="2000" dirty="0" smtClean="0"/>
              <a:t>    .</a:t>
            </a:r>
            <a:r>
              <a:rPr lang="en-US" sz="2000" dirty="0" err="1" smtClean="0"/>
              <a:t>appName</a:t>
            </a:r>
            <a:r>
              <a:rPr lang="en-US" sz="2000" dirty="0"/>
              <a:t>("Python Spark SQL basic example") 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.</a:t>
            </a:r>
            <a:r>
              <a:rPr lang="en-US" sz="2000" dirty="0" err="1"/>
              <a:t>config</a:t>
            </a:r>
            <a:r>
              <a:rPr lang="en-US" sz="2000" dirty="0"/>
              <a:t>("</a:t>
            </a:r>
            <a:r>
              <a:rPr lang="en-US" sz="2000" dirty="0" err="1"/>
              <a:t>spark.some.config.option</a:t>
            </a:r>
            <a:r>
              <a:rPr lang="en-US" sz="2000" dirty="0"/>
              <a:t>", "some-value")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    .</a:t>
            </a:r>
            <a:r>
              <a:rPr lang="en-US" sz="2000" dirty="0" err="1"/>
              <a:t>getOrCreate</a:t>
            </a:r>
            <a:r>
              <a:rPr lang="en-US" sz="2000" dirty="0"/>
              <a:t>()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12501" y="1892348"/>
            <a:ext cx="612087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Spark Session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Use common </a:t>
            </a:r>
            <a:r>
              <a:rPr lang="en-US" sz="2400" dirty="0"/>
              <a:t>entry point </a:t>
            </a:r>
            <a:r>
              <a:rPr lang="en-US" sz="2400" dirty="0" err="1" smtClean="0"/>
              <a:t>SparkSession</a:t>
            </a:r>
            <a:r>
              <a:rPr lang="en-US" sz="2400" dirty="0" smtClean="0"/>
              <a:t> </a:t>
            </a:r>
            <a:r>
              <a:rPr lang="en-US" sz="2400" dirty="0"/>
              <a:t>to create streaming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Specify configurations 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93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</a:t>
            </a:r>
            <a:r>
              <a:rPr lang="en-US" dirty="0" smtClean="0"/>
              <a:t>Streaming Query: Step 1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202" y="2674374"/>
            <a:ext cx="6856379" cy="2748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SparkSession</a:t>
            </a:r>
            <a:r>
              <a:rPr lang="en-US" sz="2400" dirty="0"/>
              <a:t> spark = </a:t>
            </a:r>
            <a:r>
              <a:rPr lang="en-US" sz="2400" dirty="0" err="1" smtClean="0"/>
              <a:t>SparkSession</a:t>
            </a:r>
            <a:r>
              <a:rPr lang="mr-IN" sz="2400" dirty="0" smtClean="0"/>
              <a:t>…</a:t>
            </a:r>
            <a:r>
              <a:rPr lang="en-US" sz="2400" dirty="0" smtClean="0"/>
              <a:t> </a:t>
            </a:r>
            <a:endParaRPr lang="en-US" sz="2400" dirty="0"/>
          </a:p>
          <a:p>
            <a:pPr marL="0" indent="0">
              <a:buNone/>
            </a:pPr>
            <a:r>
              <a:rPr lang="en-US" dirty="0" err="1" smtClean="0">
                <a:solidFill>
                  <a:schemeClr val="accent1"/>
                </a:solidFill>
              </a:rPr>
              <a:t>spark.readStream</a:t>
            </a: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.format(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b="1" dirty="0" err="1">
                <a:solidFill>
                  <a:schemeClr val="accent1"/>
                </a:solidFill>
              </a:rPr>
              <a:t>kafka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.option(</a:t>
            </a:r>
            <a:r>
              <a:rPr lang="en-US" b="1" dirty="0">
                <a:solidFill>
                  <a:schemeClr val="accent1"/>
                </a:solidFill>
              </a:rPr>
              <a:t>"subscribe"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b="1" dirty="0">
                <a:solidFill>
                  <a:schemeClr val="accent1"/>
                </a:solidFill>
              </a:rPr>
              <a:t>"input"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.load()</a:t>
            </a:r>
          </a:p>
        </p:txBody>
      </p:sp>
      <p:sp>
        <p:nvSpPr>
          <p:cNvPr id="4" name="Right Brace 3"/>
          <p:cNvSpPr/>
          <p:nvPr/>
        </p:nvSpPr>
        <p:spPr>
          <a:xfrm>
            <a:off x="5088505" y="3201543"/>
            <a:ext cx="288000" cy="76848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12501" y="1892348"/>
            <a:ext cx="612087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/>
                </a:solidFill>
              </a:rPr>
              <a:t>Source 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Specify one or more locations to read data from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Built </a:t>
            </a:r>
            <a:r>
              <a:rPr lang="en-US" sz="2400" dirty="0"/>
              <a:t>in support for Files/Kafka/Socket, pluggable.</a:t>
            </a:r>
          </a:p>
        </p:txBody>
      </p:sp>
    </p:spTree>
    <p:extLst>
      <p:ext uri="{BB962C8B-B14F-4D97-AF65-F5344CB8AC3E}">
        <p14:creationId xmlns:p14="http://schemas.microsoft.com/office/powerpoint/2010/main" val="180980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</a:t>
            </a:r>
            <a:r>
              <a:rPr lang="en-US" dirty="0" smtClean="0"/>
              <a:t>Streaming </a:t>
            </a:r>
            <a:r>
              <a:rPr lang="en-US" dirty="0"/>
              <a:t>Query: Step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18634" cy="4351338"/>
          </a:xfrm>
          <a:solidFill>
            <a:schemeClr val="bg1"/>
          </a:solidFill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/>
              <a:t>from </a:t>
            </a:r>
            <a:r>
              <a:rPr lang="en-US" dirty="0" err="1"/>
              <a:t>pyspark.sql</a:t>
            </a:r>
            <a:r>
              <a:rPr lang="en-US" dirty="0"/>
              <a:t> </a:t>
            </a:r>
            <a:r>
              <a:rPr lang="en-US" b="1" dirty="0"/>
              <a:t>import </a:t>
            </a:r>
            <a:r>
              <a:rPr lang="en-US" dirty="0"/>
              <a:t>Trigger </a:t>
            </a:r>
            <a:br>
              <a:rPr lang="en-US" dirty="0"/>
            </a:br>
            <a:r>
              <a:rPr lang="en-US" dirty="0" err="1"/>
              <a:t>SparkSession</a:t>
            </a:r>
            <a:r>
              <a:rPr lang="en-US" dirty="0"/>
              <a:t> spark = </a:t>
            </a:r>
            <a:r>
              <a:rPr lang="en-US" dirty="0" err="1"/>
              <a:t>SparkSession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err="1">
                <a:solidFill>
                  <a:schemeClr val="accent1"/>
                </a:solidFill>
              </a:rPr>
              <a:t>spark.readStream</a:t>
            </a: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.format(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b="1" dirty="0" err="1">
                <a:solidFill>
                  <a:schemeClr val="accent1"/>
                </a:solidFill>
              </a:rPr>
              <a:t>kafka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.option(</a:t>
            </a:r>
            <a:r>
              <a:rPr lang="en-US" b="1" dirty="0">
                <a:solidFill>
                  <a:schemeClr val="accent1"/>
                </a:solidFill>
              </a:rPr>
              <a:t>"subscribe"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b="1" dirty="0">
                <a:solidFill>
                  <a:schemeClr val="accent1"/>
                </a:solidFill>
              </a:rPr>
              <a:t>"input"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.load()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groupBy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value.cast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("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string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") as key"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agg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(count(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"*"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as "value"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00833" y="1905506"/>
            <a:ext cx="447400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Transformation </a:t>
            </a:r>
            <a:endParaRPr lang="en-US" sz="4000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Using </a:t>
            </a:r>
            <a:r>
              <a:rPr lang="en-US" sz="2400" dirty="0" err="1"/>
              <a:t>DataFrames</a:t>
            </a:r>
            <a:r>
              <a:rPr lang="en-US" sz="2400" dirty="0" smtClean="0"/>
              <a:t>, Datasets </a:t>
            </a:r>
            <a:r>
              <a:rPr lang="en-US" sz="2400" dirty="0"/>
              <a:t>and/or SQL.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Internal processing always </a:t>
            </a:r>
            <a:r>
              <a:rPr lang="en-US" sz="2400" dirty="0"/>
              <a:t>exactly- once.</a:t>
            </a:r>
          </a:p>
        </p:txBody>
      </p:sp>
      <p:sp>
        <p:nvSpPr>
          <p:cNvPr id="5" name="Right Brace 4"/>
          <p:cNvSpPr/>
          <p:nvPr/>
        </p:nvSpPr>
        <p:spPr>
          <a:xfrm>
            <a:off x="7112834" y="4761009"/>
            <a:ext cx="288000" cy="1060315"/>
          </a:xfrm>
          <a:prstGeom prst="rightBrac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01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6348"/>
            <a:ext cx="10515600" cy="47906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Consolas"/>
                <a:ea typeface="Consolas"/>
                <a:cs typeface="Consolas"/>
                <a:sym typeface="Consolas"/>
              </a:rPr>
              <a:t>Spark Streaming</a:t>
            </a:r>
          </a:p>
          <a:p>
            <a:pPr lvl="1"/>
            <a:r>
              <a:rPr lang="en" dirty="0" smtClean="0">
                <a:latin typeface="Consolas"/>
                <a:ea typeface="Consolas"/>
                <a:cs typeface="Consolas"/>
                <a:sym typeface="Consolas"/>
              </a:rPr>
              <a:t>What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is Spark </a:t>
            </a:r>
            <a:r>
              <a:rPr lang="en" dirty="0" smtClean="0">
                <a:latin typeface="Consolas"/>
                <a:ea typeface="Consolas"/>
                <a:cs typeface="Consolas"/>
                <a:sym typeface="Consolas"/>
              </a:rPr>
              <a:t>Streaming</a:t>
            </a:r>
            <a:r>
              <a:rPr lang="en-US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smtClean="0">
                <a:latin typeface="Consolas"/>
                <a:ea typeface="Consolas"/>
                <a:cs typeface="Consolas"/>
                <a:sym typeface="Consolas"/>
              </a:rPr>
              <a:t>and </a:t>
            </a:r>
            <a:r>
              <a:rPr lang="en" dirty="0" smtClean="0">
                <a:latin typeface="Consolas"/>
                <a:ea typeface="Consolas"/>
                <a:cs typeface="Consolas"/>
                <a:sym typeface="Consolas"/>
              </a:rPr>
              <a:t>How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does </a:t>
            </a:r>
            <a:r>
              <a:rPr lang="en-US" dirty="0" smtClean="0">
                <a:latin typeface="Consolas"/>
                <a:ea typeface="Consolas"/>
                <a:cs typeface="Consolas"/>
                <a:sym typeface="Consolas"/>
              </a:rPr>
              <a:t>it </a:t>
            </a:r>
            <a:r>
              <a:rPr lang="en" dirty="0" smtClean="0">
                <a:latin typeface="Consolas"/>
                <a:ea typeface="Consolas"/>
                <a:cs typeface="Consolas"/>
                <a:sym typeface="Consolas"/>
              </a:rPr>
              <a:t>work?</a:t>
            </a:r>
            <a:endParaRPr lang="en-US" dirty="0" smtClean="0"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Spark Streaming Programming Model </a:t>
            </a:r>
          </a:p>
          <a:p>
            <a:pPr lvl="1"/>
            <a:r>
              <a:rPr lang="en-US" dirty="0" smtClean="0">
                <a:latin typeface="Consolas"/>
                <a:ea typeface="Consolas"/>
                <a:cs typeface="Consolas"/>
                <a:sym typeface="Consolas"/>
              </a:rPr>
              <a:t>A small </a:t>
            </a:r>
            <a:r>
              <a:rPr lang="en" dirty="0" smtClean="0">
                <a:latin typeface="Consolas"/>
                <a:ea typeface="Consolas"/>
                <a:cs typeface="Consolas"/>
                <a:sym typeface="Consolas"/>
              </a:rPr>
              <a:t>example</a:t>
            </a:r>
            <a:endParaRPr lang="en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ea typeface="Consolas"/>
                <a:cs typeface="Consolas"/>
                <a:sym typeface="Consolas"/>
              </a:rPr>
              <a:t>Structured Steaming </a:t>
            </a:r>
            <a:endParaRPr lang="en" dirty="0"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-US" dirty="0"/>
              <a:t>Use case: IoT Device Monitoring </a:t>
            </a:r>
            <a:endParaRPr lang="en-US" dirty="0" smtClean="0"/>
          </a:p>
          <a:p>
            <a:pPr lvl="1"/>
            <a:r>
              <a:rPr lang="en-US" dirty="0" smtClean="0"/>
              <a:t>Issues of Spark </a:t>
            </a:r>
            <a:r>
              <a:rPr lang="en-US" dirty="0"/>
              <a:t>Streaming(</a:t>
            </a:r>
            <a:r>
              <a:rPr lang="en-US" dirty="0" err="1"/>
              <a:t>DStreams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Structured Streaming – Processing </a:t>
            </a:r>
            <a:r>
              <a:rPr lang="en-US" dirty="0" smtClean="0"/>
              <a:t>Modes</a:t>
            </a:r>
          </a:p>
          <a:p>
            <a:pPr lvl="1"/>
            <a:r>
              <a:rPr lang="en-US" dirty="0" smtClean="0"/>
              <a:t>Single API </a:t>
            </a:r>
            <a:r>
              <a:rPr lang="mr-IN" dirty="0"/>
              <a:t>–</a:t>
            </a:r>
            <a:r>
              <a:rPr lang="en-US" dirty="0"/>
              <a:t> Dataset/</a:t>
            </a:r>
            <a:r>
              <a:rPr lang="en-US" dirty="0" err="1"/>
              <a:t>DataFrame</a:t>
            </a:r>
            <a:r>
              <a:rPr lang="en-US" dirty="0"/>
              <a:t> </a:t>
            </a:r>
          </a:p>
          <a:p>
            <a:pPr lvl="1"/>
            <a:r>
              <a:rPr lang="en-US" dirty="0" smtClean="0">
                <a:latin typeface="Consolas"/>
                <a:ea typeface="Consolas"/>
                <a:cs typeface="Consolas"/>
                <a:sym typeface="Consolas"/>
              </a:rPr>
              <a:t>How to define source</a:t>
            </a:r>
          </a:p>
          <a:p>
            <a:pPr lvl="1"/>
            <a:r>
              <a:rPr lang="en-US" dirty="0" smtClean="0">
                <a:latin typeface="Consolas"/>
                <a:ea typeface="Consolas"/>
                <a:cs typeface="Consolas"/>
                <a:sym typeface="Consolas"/>
              </a:rPr>
              <a:t>Transformations in Structured Steaming </a:t>
            </a:r>
          </a:p>
          <a:p>
            <a:pPr lvl="1"/>
            <a:r>
              <a:rPr lang="en-US" dirty="0" smtClean="0">
                <a:latin typeface="Consolas"/>
                <a:ea typeface="Consolas"/>
                <a:cs typeface="Consolas"/>
                <a:sym typeface="Consolas"/>
              </a:rPr>
              <a:t>Sinks  </a:t>
            </a:r>
          </a:p>
          <a:p>
            <a:pPr lvl="1"/>
            <a:endParaRPr lang="en" dirty="0">
              <a:latin typeface="Consolas"/>
              <a:ea typeface="Consolas"/>
              <a:cs typeface="Consolas"/>
              <a:sym typeface="Consola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975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</a:t>
            </a:r>
            <a:r>
              <a:rPr lang="en-US" dirty="0" smtClean="0"/>
              <a:t>Streaming </a:t>
            </a:r>
            <a:r>
              <a:rPr lang="en-US" dirty="0"/>
              <a:t>Query: Step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04234" cy="4604672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/>
              <a:t>from </a:t>
            </a:r>
            <a:r>
              <a:rPr lang="en-US" dirty="0" err="1"/>
              <a:t>pyspark.sql</a:t>
            </a:r>
            <a:r>
              <a:rPr lang="en-US" dirty="0"/>
              <a:t> </a:t>
            </a:r>
            <a:r>
              <a:rPr lang="en-US" b="1" dirty="0"/>
              <a:t>import </a:t>
            </a:r>
            <a:r>
              <a:rPr lang="en-US" dirty="0"/>
              <a:t>Trigger</a:t>
            </a:r>
            <a:br>
              <a:rPr lang="en-US" dirty="0"/>
            </a:br>
            <a:r>
              <a:rPr lang="en-US" dirty="0" err="1"/>
              <a:t>SparkSession</a:t>
            </a:r>
            <a:r>
              <a:rPr lang="en-US" dirty="0"/>
              <a:t> spark = </a:t>
            </a:r>
            <a:r>
              <a:rPr lang="en-US" dirty="0" err="1"/>
              <a:t>SparkSession</a:t>
            </a:r>
            <a:r>
              <a:rPr lang="mr-IN" dirty="0"/>
              <a:t>…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err="1">
                <a:solidFill>
                  <a:schemeClr val="accent1"/>
                </a:solidFill>
              </a:rPr>
              <a:t>spark.readStream</a:t>
            </a: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.format(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b="1" dirty="0" err="1">
                <a:solidFill>
                  <a:schemeClr val="accent1"/>
                </a:solidFill>
              </a:rPr>
              <a:t>kafka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.option(</a:t>
            </a:r>
            <a:r>
              <a:rPr lang="en-US" b="1" dirty="0">
                <a:solidFill>
                  <a:schemeClr val="accent1"/>
                </a:solidFill>
              </a:rPr>
              <a:t>"subscribe"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b="1" dirty="0">
                <a:solidFill>
                  <a:schemeClr val="accent1"/>
                </a:solidFill>
              </a:rPr>
              <a:t>"input"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.load()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groupBy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value.cast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("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string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") as key"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agg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(count(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"*"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as "value"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/>
              <a:t>    </a:t>
            </a:r>
            <a:r>
              <a:rPr lang="en-US" dirty="0">
                <a:solidFill>
                  <a:schemeClr val="accent6"/>
                </a:solidFill>
              </a:rPr>
              <a:t>.</a:t>
            </a:r>
            <a:r>
              <a:rPr lang="en-US" dirty="0" err="1" smtClean="0">
                <a:solidFill>
                  <a:schemeClr val="accent6"/>
                </a:solidFill>
              </a:rPr>
              <a:t>writeStream</a:t>
            </a:r>
            <a:r>
              <a:rPr lang="en-US" dirty="0">
                <a:solidFill>
                  <a:schemeClr val="accent6"/>
                </a:solidFill>
              </a:rPr>
              <a:t>()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    .format(</a:t>
            </a:r>
            <a:r>
              <a:rPr lang="en-US" b="1" dirty="0">
                <a:solidFill>
                  <a:schemeClr val="accent6"/>
                </a:solidFill>
              </a:rPr>
              <a:t>"</a:t>
            </a:r>
            <a:r>
              <a:rPr lang="en-US" b="1" dirty="0" err="1">
                <a:solidFill>
                  <a:schemeClr val="accent6"/>
                </a:solidFill>
              </a:rPr>
              <a:t>kafka</a:t>
            </a:r>
            <a:r>
              <a:rPr lang="en-US" b="1" dirty="0">
                <a:solidFill>
                  <a:schemeClr val="accent6"/>
                </a:solidFill>
              </a:rPr>
              <a:t>"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    .option(</a:t>
            </a:r>
            <a:r>
              <a:rPr lang="en-US" b="1" dirty="0">
                <a:solidFill>
                  <a:schemeClr val="accent6"/>
                </a:solidFill>
              </a:rPr>
              <a:t>"topic"</a:t>
            </a:r>
            <a:r>
              <a:rPr lang="en-US" dirty="0">
                <a:solidFill>
                  <a:schemeClr val="accent6"/>
                </a:solidFill>
              </a:rPr>
              <a:t>, </a:t>
            </a:r>
            <a:r>
              <a:rPr lang="en-US" b="1" dirty="0">
                <a:solidFill>
                  <a:schemeClr val="accent6"/>
                </a:solidFill>
              </a:rPr>
              <a:t>"output"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/>
              <a:t>    </a:t>
            </a:r>
            <a:br>
              <a:rPr lang="en-US" dirty="0"/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outputMode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OutputMode.Complete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())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.option(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"</a:t>
            </a:r>
            <a:r>
              <a:rPr lang="en-US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checkpointLocation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"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, 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"..."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.start()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06637" y="1690688"/>
            <a:ext cx="509177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/>
                </a:solidFill>
              </a:rPr>
              <a:t>Sink </a:t>
            </a:r>
            <a:endParaRPr lang="en-US" sz="4000" b="1" dirty="0" smtClean="0">
              <a:solidFill>
                <a:schemeClr val="accent6"/>
              </a:solidFill>
            </a:endParaRP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Accepts </a:t>
            </a:r>
            <a:r>
              <a:rPr lang="en-US" sz="2400" dirty="0"/>
              <a:t>the output of each batch</a:t>
            </a:r>
            <a:r>
              <a:rPr lang="en-US" sz="2400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When </a:t>
            </a:r>
            <a:r>
              <a:rPr lang="en-US" sz="2400" dirty="0"/>
              <a:t>supported sinks are transactional and exactly once (Files).</a:t>
            </a:r>
          </a:p>
        </p:txBody>
      </p:sp>
      <p:sp>
        <p:nvSpPr>
          <p:cNvPr id="5" name="Right Brace 4"/>
          <p:cNvSpPr/>
          <p:nvPr/>
        </p:nvSpPr>
        <p:spPr>
          <a:xfrm>
            <a:off x="5031452" y="4286429"/>
            <a:ext cx="301220" cy="880748"/>
          </a:xfrm>
          <a:prstGeom prst="righ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84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</a:t>
            </a:r>
            <a:r>
              <a:rPr lang="en-US" dirty="0" smtClean="0"/>
              <a:t>Streaming </a:t>
            </a:r>
            <a:r>
              <a:rPr lang="en-US" dirty="0"/>
              <a:t>Query: </a:t>
            </a:r>
            <a:r>
              <a:rPr lang="en-US" dirty="0" smtClean="0"/>
              <a:t>Output Modes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80498" cy="485047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/>
              <a:t>from </a:t>
            </a:r>
            <a:r>
              <a:rPr lang="en-US" dirty="0" err="1"/>
              <a:t>pyspark.sql</a:t>
            </a:r>
            <a:r>
              <a:rPr lang="en-US" dirty="0"/>
              <a:t> </a:t>
            </a:r>
            <a:r>
              <a:rPr lang="en-US" b="1" dirty="0"/>
              <a:t>import </a:t>
            </a:r>
            <a:r>
              <a:rPr lang="en-US" dirty="0" smtClean="0"/>
              <a:t>Trigger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SparkSession</a:t>
            </a:r>
            <a:r>
              <a:rPr lang="en-US" dirty="0"/>
              <a:t> spark = </a:t>
            </a:r>
            <a:r>
              <a:rPr lang="en-US" dirty="0" err="1"/>
              <a:t>SparkSession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>
                <a:solidFill>
                  <a:schemeClr val="accent1"/>
                </a:solidFill>
              </a:rPr>
              <a:t>spark.readStream</a:t>
            </a: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.format(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b="1" dirty="0" err="1">
                <a:solidFill>
                  <a:schemeClr val="accent1"/>
                </a:solidFill>
              </a:rPr>
              <a:t>kafka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.option(</a:t>
            </a:r>
            <a:r>
              <a:rPr lang="en-US" b="1" dirty="0">
                <a:solidFill>
                  <a:schemeClr val="accent1"/>
                </a:solidFill>
              </a:rPr>
              <a:t>"subscribe"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b="1" dirty="0">
                <a:solidFill>
                  <a:schemeClr val="accent1"/>
                </a:solidFill>
              </a:rPr>
              <a:t>"input"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.load()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groupBy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value.cast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("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string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") as key"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agg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(count(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"*"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as "value"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/>
              <a:t>    .</a:t>
            </a:r>
            <a:r>
              <a:rPr lang="en-US" dirty="0" err="1">
                <a:solidFill>
                  <a:schemeClr val="accent6"/>
                </a:solidFill>
              </a:rPr>
              <a:t>writeSteam</a:t>
            </a:r>
            <a:r>
              <a:rPr lang="en-US" dirty="0">
                <a:solidFill>
                  <a:schemeClr val="accent6"/>
                </a:solidFill>
              </a:rPr>
              <a:t>()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    .format(</a:t>
            </a:r>
            <a:r>
              <a:rPr lang="en-US" b="1" dirty="0">
                <a:solidFill>
                  <a:schemeClr val="accent6"/>
                </a:solidFill>
              </a:rPr>
              <a:t>"</a:t>
            </a:r>
            <a:r>
              <a:rPr lang="en-US" b="1" dirty="0" err="1">
                <a:solidFill>
                  <a:schemeClr val="accent6"/>
                </a:solidFill>
              </a:rPr>
              <a:t>kafka</a:t>
            </a:r>
            <a:r>
              <a:rPr lang="en-US" b="1" dirty="0">
                <a:solidFill>
                  <a:schemeClr val="accent6"/>
                </a:solidFill>
              </a:rPr>
              <a:t>"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    .option(</a:t>
            </a:r>
            <a:r>
              <a:rPr lang="en-US" b="1" dirty="0">
                <a:solidFill>
                  <a:schemeClr val="accent6"/>
                </a:solidFill>
              </a:rPr>
              <a:t>"topic"</a:t>
            </a:r>
            <a:r>
              <a:rPr lang="en-US" dirty="0">
                <a:solidFill>
                  <a:schemeClr val="accent6"/>
                </a:solidFill>
              </a:rPr>
              <a:t>, </a:t>
            </a:r>
            <a:r>
              <a:rPr lang="en-US" b="1" dirty="0">
                <a:solidFill>
                  <a:schemeClr val="accent6"/>
                </a:solidFill>
              </a:rPr>
              <a:t>"output"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    .trigger(</a:t>
            </a:r>
            <a:r>
              <a:rPr lang="en-US" b="1" dirty="0">
                <a:solidFill>
                  <a:srgbClr val="FFC000"/>
                </a:solidFill>
              </a:rPr>
              <a:t>" 1 minute"</a:t>
            </a:r>
            <a:r>
              <a:rPr lang="en-US" dirty="0">
                <a:solidFill>
                  <a:srgbClr val="FFC000"/>
                </a:solidFill>
              </a:rPr>
              <a:t>)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    .</a:t>
            </a:r>
            <a:r>
              <a:rPr lang="en-US" dirty="0" err="1">
                <a:solidFill>
                  <a:srgbClr val="FFC000"/>
                </a:solidFill>
              </a:rPr>
              <a:t>outputMode</a:t>
            </a:r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b="1" dirty="0">
                <a:solidFill>
                  <a:srgbClr val="FFC000"/>
                </a:solidFill>
              </a:rPr>
              <a:t>"update</a:t>
            </a:r>
            <a:r>
              <a:rPr lang="en-US" b="1" dirty="0" smtClean="0">
                <a:solidFill>
                  <a:srgbClr val="FFC000"/>
                </a:solidFill>
              </a:rPr>
              <a:t>"</a:t>
            </a:r>
            <a:r>
              <a:rPr lang="en-US" dirty="0" smtClean="0">
                <a:solidFill>
                  <a:srgbClr val="FFC000"/>
                </a:solidFill>
              </a:rPr>
              <a:t>)</a:t>
            </a:r>
            <a:r>
              <a:rPr lang="en-US" dirty="0">
                <a:solidFill>
                  <a:srgbClr val="FFC000"/>
                </a:solidFill>
              </a:rPr>
              <a:t/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    .option(</a:t>
            </a:r>
            <a:r>
              <a:rPr lang="en-US" b="1" dirty="0">
                <a:solidFill>
                  <a:srgbClr val="FFC000"/>
                </a:solidFill>
              </a:rPr>
              <a:t>"</a:t>
            </a:r>
            <a:r>
              <a:rPr lang="en-US" b="1" dirty="0" err="1">
                <a:solidFill>
                  <a:srgbClr val="FFC000"/>
                </a:solidFill>
              </a:rPr>
              <a:t>checkpointLocation</a:t>
            </a:r>
            <a:r>
              <a:rPr lang="en-US" b="1" dirty="0">
                <a:solidFill>
                  <a:srgbClr val="FFC000"/>
                </a:solidFill>
              </a:rPr>
              <a:t>"</a:t>
            </a:r>
            <a:r>
              <a:rPr lang="en-US" dirty="0">
                <a:solidFill>
                  <a:srgbClr val="FFC000"/>
                </a:solidFill>
              </a:rPr>
              <a:t>, </a:t>
            </a:r>
            <a:r>
              <a:rPr lang="en-US" b="1" dirty="0">
                <a:solidFill>
                  <a:srgbClr val="FFC000"/>
                </a:solidFill>
              </a:rPr>
              <a:t>"..."</a:t>
            </a:r>
            <a:r>
              <a:rPr lang="en-US" dirty="0">
                <a:solidFill>
                  <a:srgbClr val="FFC000"/>
                </a:solidFill>
              </a:rPr>
              <a:t>)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    .start()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37051" y="1825625"/>
            <a:ext cx="572429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</a:rPr>
              <a:t>Output mode </a:t>
            </a:r>
            <a:r>
              <a:rPr lang="en-US" sz="2400" dirty="0"/>
              <a:t>– What's output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Complete </a:t>
            </a:r>
            <a:r>
              <a:rPr lang="en-US" sz="2400" dirty="0"/>
              <a:t>– Output the whole answer every </a:t>
            </a:r>
            <a:r>
              <a:rPr lang="en-US" sz="2400" dirty="0" smtClean="0"/>
              <a:t>time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Update </a:t>
            </a:r>
            <a:r>
              <a:rPr lang="en-US" sz="2400" dirty="0"/>
              <a:t>– Output changed rows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Append</a:t>
            </a:r>
            <a:r>
              <a:rPr lang="en-US" sz="2400" dirty="0"/>
              <a:t>– Output new </a:t>
            </a:r>
            <a:r>
              <a:rPr lang="en-US" sz="2400" dirty="0" smtClean="0"/>
              <a:t>rows only </a:t>
            </a:r>
            <a:endParaRPr lang="en-US" sz="2400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r>
              <a:rPr lang="en-US" sz="4000" b="1" dirty="0" smtClean="0">
                <a:solidFill>
                  <a:srgbClr val="FFC000"/>
                </a:solidFill>
              </a:rPr>
              <a:t>Trigger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sz="2400" dirty="0"/>
              <a:t>– When to output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Specified as </a:t>
            </a:r>
            <a:r>
              <a:rPr lang="en-US" sz="2400" dirty="0"/>
              <a:t>a time, eventually </a:t>
            </a:r>
            <a:r>
              <a:rPr lang="en-US" sz="2400" dirty="0" smtClean="0"/>
              <a:t>supports data </a:t>
            </a:r>
            <a:r>
              <a:rPr lang="en-US" sz="2400" dirty="0"/>
              <a:t>size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No </a:t>
            </a:r>
            <a:r>
              <a:rPr lang="en-US" sz="2400" dirty="0"/>
              <a:t>trigger means as fast as possible</a:t>
            </a:r>
          </a:p>
        </p:txBody>
      </p:sp>
      <p:sp>
        <p:nvSpPr>
          <p:cNvPr id="5" name="Right Brace 4"/>
          <p:cNvSpPr/>
          <p:nvPr/>
        </p:nvSpPr>
        <p:spPr>
          <a:xfrm>
            <a:off x="5499104" y="5342503"/>
            <a:ext cx="328900" cy="488025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9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</a:t>
            </a:r>
            <a:r>
              <a:rPr lang="en-US" dirty="0" smtClean="0"/>
              <a:t>Streaming </a:t>
            </a:r>
            <a:r>
              <a:rPr lang="en-US" dirty="0"/>
              <a:t>Query: </a:t>
            </a:r>
            <a:r>
              <a:rPr lang="en-US" dirty="0" smtClean="0"/>
              <a:t>Checkpoint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99953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/>
              <a:t>from </a:t>
            </a:r>
            <a:r>
              <a:rPr lang="en-US" dirty="0" err="1"/>
              <a:t>pyspark.sql</a:t>
            </a:r>
            <a:r>
              <a:rPr lang="en-US" dirty="0"/>
              <a:t> </a:t>
            </a:r>
            <a:r>
              <a:rPr lang="en-US" b="1" dirty="0"/>
              <a:t>import </a:t>
            </a:r>
            <a:r>
              <a:rPr lang="en-US" dirty="0"/>
              <a:t>Trigger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err="1"/>
              <a:t>SparkSession</a:t>
            </a:r>
            <a:r>
              <a:rPr lang="en-US" dirty="0"/>
              <a:t> spark = </a:t>
            </a:r>
            <a:r>
              <a:rPr lang="en-US" dirty="0" err="1"/>
              <a:t>SparkSession</a:t>
            </a:r>
            <a:r>
              <a:rPr lang="mr-IN" dirty="0"/>
              <a:t>… 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>
                <a:solidFill>
                  <a:schemeClr val="accent1"/>
                </a:solidFill>
              </a:rPr>
              <a:t>spark.readStream</a:t>
            </a: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.format(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b="1" dirty="0" err="1">
                <a:solidFill>
                  <a:schemeClr val="accent1"/>
                </a:solidFill>
              </a:rPr>
              <a:t>kafka</a:t>
            </a:r>
            <a:r>
              <a:rPr lang="en-US" b="1" dirty="0">
                <a:solidFill>
                  <a:schemeClr val="accent1"/>
                </a:solidFill>
              </a:rPr>
              <a:t>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.option(</a:t>
            </a:r>
            <a:r>
              <a:rPr lang="en-US" b="1" dirty="0">
                <a:solidFill>
                  <a:schemeClr val="accent1"/>
                </a:solidFill>
              </a:rPr>
              <a:t>"subscribe"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b="1" dirty="0">
                <a:solidFill>
                  <a:schemeClr val="accent1"/>
                </a:solidFill>
              </a:rPr>
              <a:t>"input"</a:t>
            </a:r>
            <a:r>
              <a:rPr lang="en-US" dirty="0">
                <a:solidFill>
                  <a:schemeClr val="accent1"/>
                </a:solidFill>
              </a:rPr>
              <a:t>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    .load()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groupBy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value.cast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("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string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") as key"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   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agg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(count(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"*"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as "value"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/>
              <a:t>    .</a:t>
            </a:r>
            <a:r>
              <a:rPr lang="en-US" dirty="0" err="1">
                <a:solidFill>
                  <a:schemeClr val="accent6"/>
                </a:solidFill>
              </a:rPr>
              <a:t>writeSteam</a:t>
            </a:r>
            <a:r>
              <a:rPr lang="en-US" dirty="0">
                <a:solidFill>
                  <a:schemeClr val="accent6"/>
                </a:solidFill>
              </a:rPr>
              <a:t>()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    .format(</a:t>
            </a:r>
            <a:r>
              <a:rPr lang="en-US" b="1" dirty="0">
                <a:solidFill>
                  <a:schemeClr val="accent6"/>
                </a:solidFill>
              </a:rPr>
              <a:t>"</a:t>
            </a:r>
            <a:r>
              <a:rPr lang="en-US" b="1" dirty="0" err="1">
                <a:solidFill>
                  <a:schemeClr val="accent6"/>
                </a:solidFill>
              </a:rPr>
              <a:t>kafka</a:t>
            </a:r>
            <a:r>
              <a:rPr lang="en-US" b="1" dirty="0">
                <a:solidFill>
                  <a:schemeClr val="accent6"/>
                </a:solidFill>
              </a:rPr>
              <a:t>"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    .option(</a:t>
            </a:r>
            <a:r>
              <a:rPr lang="en-US" b="1" dirty="0">
                <a:solidFill>
                  <a:schemeClr val="accent6"/>
                </a:solidFill>
              </a:rPr>
              <a:t>"topic"</a:t>
            </a:r>
            <a:r>
              <a:rPr lang="en-US" dirty="0">
                <a:solidFill>
                  <a:schemeClr val="accent6"/>
                </a:solidFill>
              </a:rPr>
              <a:t>, </a:t>
            </a:r>
            <a:r>
              <a:rPr lang="en-US" b="1" dirty="0">
                <a:solidFill>
                  <a:schemeClr val="accent6"/>
                </a:solidFill>
              </a:rPr>
              <a:t>"output"</a:t>
            </a:r>
            <a:r>
              <a:rPr lang="en-US" dirty="0">
                <a:solidFill>
                  <a:schemeClr val="accent6"/>
                </a:solidFill>
              </a:rPr>
              <a:t>)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    .trigger(</a:t>
            </a:r>
            <a:r>
              <a:rPr lang="en-US" b="1" dirty="0">
                <a:solidFill>
                  <a:srgbClr val="FFC000"/>
                </a:solidFill>
              </a:rPr>
              <a:t>" 1 minute"</a:t>
            </a:r>
            <a:r>
              <a:rPr lang="en-US" dirty="0">
                <a:solidFill>
                  <a:srgbClr val="FFC000"/>
                </a:solidFill>
              </a:rPr>
              <a:t>)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    .</a:t>
            </a:r>
            <a:r>
              <a:rPr lang="en-US" dirty="0" err="1">
                <a:solidFill>
                  <a:srgbClr val="FFC000"/>
                </a:solidFill>
              </a:rPr>
              <a:t>outputMode</a:t>
            </a:r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b="1" dirty="0">
                <a:solidFill>
                  <a:srgbClr val="FFC000"/>
                </a:solidFill>
              </a:rPr>
              <a:t>"update"</a:t>
            </a:r>
            <a:r>
              <a:rPr lang="en-US" dirty="0">
                <a:solidFill>
                  <a:srgbClr val="FFC000"/>
                </a:solidFill>
              </a:rPr>
              <a:t>)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    .option(</a:t>
            </a:r>
            <a:r>
              <a:rPr lang="en-US" b="1" dirty="0">
                <a:solidFill>
                  <a:srgbClr val="7030A0"/>
                </a:solidFill>
              </a:rPr>
              <a:t>"</a:t>
            </a:r>
            <a:r>
              <a:rPr lang="en-US" b="1" dirty="0" err="1">
                <a:solidFill>
                  <a:srgbClr val="7030A0"/>
                </a:solidFill>
              </a:rPr>
              <a:t>checkpointLocation</a:t>
            </a:r>
            <a:r>
              <a:rPr lang="en-US" b="1" dirty="0">
                <a:solidFill>
                  <a:srgbClr val="7030A0"/>
                </a:solidFill>
              </a:rPr>
              <a:t>"</a:t>
            </a:r>
            <a:r>
              <a:rPr lang="en-US" dirty="0">
                <a:solidFill>
                  <a:srgbClr val="7030A0"/>
                </a:solidFill>
              </a:rPr>
              <a:t>, </a:t>
            </a:r>
            <a:r>
              <a:rPr lang="en-US" b="1" dirty="0">
                <a:solidFill>
                  <a:srgbClr val="7030A0"/>
                </a:solidFill>
              </a:rPr>
              <a:t>"..."</a:t>
            </a:r>
            <a:r>
              <a:rPr lang="en-US" dirty="0">
                <a:solidFill>
                  <a:srgbClr val="7030A0"/>
                </a:solidFill>
              </a:rPr>
              <a:t>)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    .start()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20255" y="1780162"/>
            <a:ext cx="561522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Checkpoint </a:t>
            </a:r>
            <a:endParaRPr lang="en-US" sz="4000" dirty="0" smtClean="0">
              <a:solidFill>
                <a:srgbClr val="7030A0"/>
              </a:solidFill>
            </a:endParaRP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Tracks </a:t>
            </a:r>
            <a:r>
              <a:rPr lang="en-US" sz="2400" dirty="0"/>
              <a:t>the progress of a query in persistent storage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Can </a:t>
            </a:r>
            <a:r>
              <a:rPr lang="en-US" sz="2400" dirty="0"/>
              <a:t>be used to restart the query if there is a failure. </a:t>
            </a: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solidFill>
                  <a:schemeClr val="accent4"/>
                </a:solidFill>
              </a:rPr>
              <a:t>trigger</a:t>
            </a:r>
            <a:r>
              <a:rPr lang="en-US" sz="2400" dirty="0">
                <a:solidFill>
                  <a:schemeClr val="accent4"/>
                </a:solidFill>
              </a:rPr>
              <a:t>( Trigger. </a:t>
            </a:r>
            <a:r>
              <a:rPr lang="en-US" sz="2400" dirty="0" err="1">
                <a:solidFill>
                  <a:schemeClr val="accent4"/>
                </a:solidFill>
              </a:rPr>
              <a:t>Continunous</a:t>
            </a:r>
            <a:r>
              <a:rPr lang="en-US" sz="2400" dirty="0">
                <a:solidFill>
                  <a:schemeClr val="accent4"/>
                </a:solidFill>
              </a:rPr>
              <a:t>(“ 1 second”))</a:t>
            </a:r>
          </a:p>
        </p:txBody>
      </p:sp>
      <p:sp>
        <p:nvSpPr>
          <p:cNvPr id="5" name="Right Brace 4"/>
          <p:cNvSpPr/>
          <p:nvPr/>
        </p:nvSpPr>
        <p:spPr>
          <a:xfrm>
            <a:off x="5379921" y="5313406"/>
            <a:ext cx="328900" cy="471134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68345" y="4981267"/>
            <a:ext cx="1927655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3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/ 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Exercise 01 Network Word count</a:t>
            </a:r>
          </a:p>
          <a:p>
            <a:r>
              <a:rPr lang="en-US" dirty="0"/>
              <a:t>Exercise </a:t>
            </a:r>
            <a:r>
              <a:rPr lang="en-US" dirty="0" smtClean="0"/>
              <a:t>02 Kafka Word count</a:t>
            </a:r>
            <a:endParaRPr lang="en-US" dirty="0"/>
          </a:p>
          <a:p>
            <a:r>
              <a:rPr lang="en-US" dirty="0" smtClean="0"/>
              <a:t>Exercise 03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98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Underneath the Hood</a:t>
            </a:r>
          </a:p>
        </p:txBody>
      </p:sp>
    </p:spTree>
    <p:extLst>
      <p:ext uri="{BB962C8B-B14F-4D97-AF65-F5344CB8AC3E}">
        <p14:creationId xmlns:p14="http://schemas.microsoft.com/office/powerpoint/2010/main" val="183944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Execution on Spark SQL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72" y="1835457"/>
            <a:ext cx="4412701" cy="2480904"/>
          </a:xfrm>
        </p:spPr>
      </p:pic>
    </p:spTree>
    <p:extLst>
      <p:ext uri="{BB962C8B-B14F-4D97-AF65-F5344CB8AC3E}">
        <p14:creationId xmlns:p14="http://schemas.microsoft.com/office/powerpoint/2010/main" val="122859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Execution on Spark SQL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596" y="1825625"/>
            <a:ext cx="77388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5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Execution on Spark SQL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596" y="1825625"/>
            <a:ext cx="77388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Execution on Spark SQL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911" y="1825625"/>
            <a:ext cx="85941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Continues Incremental Execution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06" y="1825625"/>
            <a:ext cx="9011787" cy="4351338"/>
          </a:xfrm>
        </p:spPr>
      </p:pic>
    </p:spTree>
    <p:extLst>
      <p:ext uri="{BB962C8B-B14F-4D97-AF65-F5344CB8AC3E}">
        <p14:creationId xmlns:p14="http://schemas.microsoft.com/office/powerpoint/2010/main" val="27252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 descr="down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025" y="737419"/>
            <a:ext cx="7097046" cy="4467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340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Continues Incremental Execution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90" y="1825625"/>
            <a:ext cx="9567620" cy="4351338"/>
          </a:xfrm>
        </p:spPr>
      </p:pic>
    </p:spTree>
    <p:extLst>
      <p:ext uri="{BB962C8B-B14F-4D97-AF65-F5344CB8AC3E}">
        <p14:creationId xmlns:p14="http://schemas.microsoft.com/office/powerpoint/2010/main" val="739301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Continues Incremental Execution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184" y="1825625"/>
            <a:ext cx="86676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92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 descr="streaming-arc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834" y="2698201"/>
            <a:ext cx="9910333" cy="37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/>
        </p:nvSpPr>
        <p:spPr>
          <a:xfrm>
            <a:off x="974000" y="312200"/>
            <a:ext cx="10166800" cy="2601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4000" dirty="0">
                <a:latin typeface="Consolas"/>
                <a:ea typeface="Consolas"/>
                <a:cs typeface="Consolas"/>
                <a:sym typeface="Consolas"/>
              </a:rPr>
              <a:t>What is Spark Streaming?</a:t>
            </a:r>
          </a:p>
          <a:p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609585" indent="-304792">
              <a:buFont typeface="Consolas"/>
              <a:buChar char="➔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Receive data streams from input sources, process them in a cluster, push out to databases/ dashboards</a:t>
            </a:r>
          </a:p>
          <a:p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609585" indent="-304792">
              <a:buFont typeface="Consolas"/>
              <a:buChar char="➔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Scalable, fault-tolerant, second-scale latencies</a:t>
            </a:r>
          </a:p>
        </p:txBody>
      </p:sp>
    </p:spTree>
    <p:extLst>
      <p:ext uri="{BB962C8B-B14F-4D97-AF65-F5344CB8AC3E}">
        <p14:creationId xmlns:p14="http://schemas.microsoft.com/office/powerpoint/2010/main" val="172907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 descr="streaming-flo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368" y="4020594"/>
            <a:ext cx="11785597" cy="26300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520367" y="325567"/>
            <a:ext cx="11287600" cy="3936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4000" dirty="0">
                <a:latin typeface="Consolas"/>
                <a:ea typeface="Consolas"/>
                <a:cs typeface="Consolas"/>
                <a:sym typeface="Consolas"/>
              </a:rPr>
              <a:t>How does Spark Streaming work? </a:t>
            </a:r>
          </a:p>
          <a:p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609585" indent="-304792">
              <a:buFont typeface="Consolas"/>
              <a:buChar char="➔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Chop up data streams into batches of few secs</a:t>
            </a:r>
          </a:p>
          <a:p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609585" indent="-304792">
              <a:buFont typeface="Consolas"/>
              <a:buChar char="➔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Spark treats each batch of data as RDDs and processes them using RDD operations</a:t>
            </a:r>
          </a:p>
          <a:p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609585" indent="-304792">
              <a:buFont typeface="Consolas"/>
              <a:buChar char="➔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Processed results are pushed out in batches</a:t>
            </a:r>
          </a:p>
        </p:txBody>
      </p:sp>
    </p:spTree>
    <p:extLst>
      <p:ext uri="{BB962C8B-B14F-4D97-AF65-F5344CB8AC3E}">
        <p14:creationId xmlns:p14="http://schemas.microsoft.com/office/powerpoint/2010/main" val="42976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/>
        </p:nvSpPr>
        <p:spPr>
          <a:xfrm>
            <a:off x="413600" y="296200"/>
            <a:ext cx="11434400" cy="632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n" sz="4000" dirty="0">
                <a:latin typeface="Consolas"/>
                <a:ea typeface="Consolas"/>
                <a:cs typeface="Consolas"/>
                <a:sym typeface="Consolas"/>
              </a:rPr>
              <a:t>Spark Streaming Programming Model </a:t>
            </a:r>
          </a:p>
          <a:p>
            <a:pPr algn="ctr"/>
            <a:endParaRPr sz="4000" dirty="0">
              <a:latin typeface="Consolas"/>
              <a:ea typeface="Consolas"/>
              <a:cs typeface="Consolas"/>
              <a:sym typeface="Consolas"/>
            </a:endParaRPr>
          </a:p>
          <a:p>
            <a:pPr marL="609585" indent="-457189">
              <a:buSzPct val="100000"/>
              <a:buFont typeface="Consolas"/>
              <a:buChar char="➔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Discretized Stream (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DStream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1219170" lvl="1" indent="-457189">
              <a:buSzPct val="100000"/>
              <a:buFont typeface="Consolas"/>
              <a:buChar char="◆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Represents a stream of data</a:t>
            </a:r>
          </a:p>
          <a:p>
            <a:pPr marL="1219170" lvl="1" indent="-457189">
              <a:buSzPct val="100000"/>
              <a:buFont typeface="Consolas"/>
              <a:buChar char="◆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Implemented as a sequence of RDDs</a:t>
            </a:r>
          </a:p>
          <a:p>
            <a:pPr marL="609585"/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609585"/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pPr marL="609585" indent="-457189">
              <a:buSzPct val="100000"/>
              <a:buFont typeface="Consolas"/>
              <a:buChar char="➔"/>
            </a:pP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DStreams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API very similar to RDD API</a:t>
            </a:r>
          </a:p>
          <a:p>
            <a:pPr marL="1219170" lvl="1" indent="-457189">
              <a:buSzPct val="100000"/>
              <a:buFont typeface="Consolas"/>
              <a:buChar char="◆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Functional APIs in Scala, Java, Python</a:t>
            </a:r>
          </a:p>
          <a:p>
            <a:pPr marL="1219170" lvl="1" indent="-457189">
              <a:buSzPct val="100000"/>
              <a:buFont typeface="Consolas"/>
              <a:buChar char="◆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Create input </a:t>
            </a:r>
            <a:r>
              <a:rPr lang="en" sz="2400" dirty="0" err="1">
                <a:latin typeface="Consolas"/>
                <a:ea typeface="Consolas"/>
                <a:cs typeface="Consolas"/>
                <a:sym typeface="Consolas"/>
              </a:rPr>
              <a:t>DStreams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from different sources</a:t>
            </a:r>
          </a:p>
          <a:p>
            <a:pPr marL="1219170" lvl="1" indent="-457189">
              <a:buSzPct val="100000"/>
              <a:buFont typeface="Consolas"/>
              <a:buChar char="◆"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Apply parallel operations</a:t>
            </a:r>
          </a:p>
        </p:txBody>
      </p:sp>
    </p:spTree>
    <p:extLst>
      <p:ext uri="{BB962C8B-B14F-4D97-AF65-F5344CB8AC3E}">
        <p14:creationId xmlns:p14="http://schemas.microsoft.com/office/powerpoint/2010/main" val="49236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/ 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 </a:t>
            </a:r>
            <a:r>
              <a:rPr lang="en-US" dirty="0" smtClean="0"/>
              <a:t>00 </a:t>
            </a:r>
            <a:r>
              <a:rPr lang="en-US" dirty="0" err="1" smtClean="0"/>
              <a:t>DStream</a:t>
            </a:r>
            <a:r>
              <a:rPr lang="en-US" dirty="0" smtClean="0"/>
              <a:t> Network </a:t>
            </a:r>
            <a:r>
              <a:rPr lang="en-US" dirty="0"/>
              <a:t>Word count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55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IoT Device Monitoring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2681" y="4082018"/>
            <a:ext cx="1285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IoT events from Kafka</a:t>
            </a:r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8328455" y="3991233"/>
            <a:ext cx="988540" cy="741405"/>
          </a:xfrm>
          <a:prstGeom prst="can">
            <a:avLst>
              <a:gd name="adj" fmla="val 41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86401" y="5007782"/>
            <a:ext cx="37843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ETL process into long term storage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Performs </a:t>
            </a:r>
            <a:r>
              <a:rPr lang="en-US" dirty="0"/>
              <a:t>Data </a:t>
            </a:r>
            <a:r>
              <a:rPr lang="en-US" dirty="0" smtClean="0"/>
              <a:t>Enrichment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Processing </a:t>
            </a:r>
            <a:r>
              <a:rPr lang="en-US" dirty="0"/>
              <a:t>Feature Extraction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Prevent data loss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Prevent duplicates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3496963" y="4458111"/>
            <a:ext cx="840259" cy="939114"/>
          </a:xfrm>
          <a:prstGeom prst="downArrow">
            <a:avLst>
              <a:gd name="adj1" fmla="val 38235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452946" y="5405731"/>
            <a:ext cx="3163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Status monitoring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Aggregate on Windows on event time for DE and FE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Handle late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4" name="Down Arrow 13"/>
          <p:cNvSpPr/>
          <p:nvPr/>
        </p:nvSpPr>
        <p:spPr>
          <a:xfrm flipV="1">
            <a:off x="5489553" y="3151178"/>
            <a:ext cx="840259" cy="1019434"/>
          </a:xfrm>
          <a:prstGeom prst="downArrow">
            <a:avLst>
              <a:gd name="adj1" fmla="val 38235"/>
              <a:gd name="adj2" fmla="val 5000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14782" y="1794124"/>
            <a:ext cx="3002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Anomaly detection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Learn models offline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  online + continues learning </a:t>
            </a:r>
          </a:p>
          <a:p>
            <a:endParaRPr lang="en-US" dirty="0"/>
          </a:p>
        </p:txBody>
      </p:sp>
      <p:sp>
        <p:nvSpPr>
          <p:cNvPr id="16" name="Bent Arrow 15"/>
          <p:cNvSpPr/>
          <p:nvPr/>
        </p:nvSpPr>
        <p:spPr>
          <a:xfrm flipH="1">
            <a:off x="7706497" y="1965832"/>
            <a:ext cx="1326291" cy="1883709"/>
          </a:xfrm>
          <a:prstGeom prst="ben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Bent Arrow 16"/>
          <p:cNvSpPr/>
          <p:nvPr/>
        </p:nvSpPr>
        <p:spPr>
          <a:xfrm rot="5400000">
            <a:off x="9377615" y="4279692"/>
            <a:ext cx="1542802" cy="1416909"/>
          </a:xfrm>
          <a:prstGeom prst="ben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440562" y="5759548"/>
            <a:ext cx="2347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Interactively debug issues 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consistency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2347784" y="3849541"/>
            <a:ext cx="5745892" cy="96959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e</a:t>
            </a:r>
            <a:r>
              <a:rPr lang="en-US" smtClean="0"/>
              <a:t>vents </a:t>
            </a:r>
            <a:r>
              <a:rPr lang="en-US" dirty="0" smtClean="0"/>
              <a:t>stream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6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4" grpId="0" animBg="1"/>
      <p:bldP spid="15" grpId="0"/>
      <p:bldP spid="16" grpId="0" animBg="1"/>
      <p:bldP spid="17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Pain points with Spark Streaming(</a:t>
            </a:r>
            <a:r>
              <a:rPr lang="en-US" dirty="0" err="1" smtClean="0"/>
              <a:t>DStreams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4114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Processing with event-time, dealing with late data </a:t>
            </a:r>
          </a:p>
          <a:p>
            <a:pPr lvl="1"/>
            <a:r>
              <a:rPr lang="en-US" dirty="0" err="1" smtClean="0"/>
              <a:t>DStream</a:t>
            </a:r>
            <a:r>
              <a:rPr lang="en-US" dirty="0" smtClean="0"/>
              <a:t> API exposes batch time, hard to incorporate event-time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3102490"/>
            <a:ext cx="10515600" cy="1041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2. Interoperate streaming with batch AND interactive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RDD/</a:t>
            </a:r>
            <a:r>
              <a:rPr lang="en-US" dirty="0" err="1" smtClean="0"/>
              <a:t>DStreams</a:t>
            </a:r>
            <a:r>
              <a:rPr lang="en-US" dirty="0" smtClean="0"/>
              <a:t> has similar API, but still requires translations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502922"/>
            <a:ext cx="10515600" cy="10411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/>
              <a:t>3. Reasoning about end-to-end guarantees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Requires carefully constrictions sinks that handle failures correctly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Data consistency in the storage while being updated </a:t>
            </a:r>
          </a:p>
        </p:txBody>
      </p:sp>
    </p:spTree>
    <p:extLst>
      <p:ext uri="{BB962C8B-B14F-4D97-AF65-F5344CB8AC3E}">
        <p14:creationId xmlns:p14="http://schemas.microsoft.com/office/powerpoint/2010/main" val="123925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4231</TotalTime>
  <Words>754</Words>
  <Application>Microsoft Macintosh PowerPoint</Application>
  <PresentationFormat>Widescreen</PresentationFormat>
  <Paragraphs>160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Calibri Light</vt:lpstr>
      <vt:lpstr>Consolas</vt:lpstr>
      <vt:lpstr>Mangal</vt:lpstr>
      <vt:lpstr>Arial</vt:lpstr>
      <vt:lpstr>Office Theme</vt:lpstr>
      <vt:lpstr>Spark SQL Streaming (Structured Streaming)</vt:lpstr>
      <vt:lpstr>Agenda</vt:lpstr>
      <vt:lpstr>PowerPoint Presentation</vt:lpstr>
      <vt:lpstr>PowerPoint Presentation</vt:lpstr>
      <vt:lpstr>PowerPoint Presentation</vt:lpstr>
      <vt:lpstr>PowerPoint Presentation</vt:lpstr>
      <vt:lpstr>Lab / Demo</vt:lpstr>
      <vt:lpstr>Use case: IoT Device Monitoring </vt:lpstr>
      <vt:lpstr>Pain points with Spark Streaming(DStreams)</vt:lpstr>
      <vt:lpstr>Structured streaming </vt:lpstr>
      <vt:lpstr>The simplest way to perform streaming analytics is not having to reason about streaming at all</vt:lpstr>
      <vt:lpstr>Structured Streaming – Processing Modes</vt:lpstr>
      <vt:lpstr>Structured Streaming – Processing Modes</vt:lpstr>
      <vt:lpstr>Structured Streaming – Processing Modes</vt:lpstr>
      <vt:lpstr>API – Dataset/DataFrame </vt:lpstr>
      <vt:lpstr>Anatomy of a Steaming Query   Streaming word count</vt:lpstr>
      <vt:lpstr>Anatomy of a Streaming Query: Step 0 </vt:lpstr>
      <vt:lpstr>Anatomy of a Streaming Query: Step 1 </vt:lpstr>
      <vt:lpstr>Anatomy of a Streaming Query: Step 2</vt:lpstr>
      <vt:lpstr>Anatomy of a Streaming Query: Step 3</vt:lpstr>
      <vt:lpstr>Anatomy of a Streaming Query: Output Modes</vt:lpstr>
      <vt:lpstr>Anatomy of a Streaming Query: Checkpoint </vt:lpstr>
      <vt:lpstr>Lab / Demo</vt:lpstr>
      <vt:lpstr>Underneath the Hood</vt:lpstr>
      <vt:lpstr>Batch Execution on Spark SQL</vt:lpstr>
      <vt:lpstr>Batch Execution on Spark SQL</vt:lpstr>
      <vt:lpstr>Batch Execution on Spark SQL</vt:lpstr>
      <vt:lpstr>Batch Execution on Spark SQL</vt:lpstr>
      <vt:lpstr>Continues Incremental Execution</vt:lpstr>
      <vt:lpstr>Continues Incremental Execution</vt:lpstr>
      <vt:lpstr>Continues Incremental Execution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Goldman</dc:creator>
  <cp:lastModifiedBy>Philip Goldman</cp:lastModifiedBy>
  <cp:revision>43</cp:revision>
  <dcterms:created xsi:type="dcterms:W3CDTF">2018-05-16T10:34:09Z</dcterms:created>
  <dcterms:modified xsi:type="dcterms:W3CDTF">2018-05-22T08:06:11Z</dcterms:modified>
</cp:coreProperties>
</file>